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75C3A-FCCD-4C91-8AB0-6E39DE1DD3B9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EAE17-6026-4DBF-9E26-8046DDAB4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B50C-87E9-4A9A-B4B0-94331171B1E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542CC-8905-49AA-858C-6054D7D58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50988-076A-4BF8-B875-C73629DDDA0F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45F2D-F91B-45AB-9C49-192980010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FEFB-0F46-4126-AE63-5BE39E787F01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83306-761A-4BB4-8A67-FD5E33275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F6E3F5-EB78-4DB5-A110-6B1898407134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76086E-2940-4646-B9F7-D9BDD2D60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3530-B258-4020-87E1-23D3E85B574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B55C4-0A2D-45A6-90DD-ED384F1BC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553B-B123-4CBC-8B75-0A7FACB00638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A3C3-6F3B-459C-A48D-5FEB557EE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B18E-B9CE-488F-826F-2EB39B550838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862EC-B48E-489B-971C-C8143A15A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5B2883-DDD1-45B2-9287-1894C411B52F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4C00A-5F3D-490A-8CF6-BBC6F9014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37E0-A878-4DA5-AB28-6E9850F7FBD0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81BF-3062-4299-9311-423BEF39D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D80126-4E65-49C7-AF1B-A4B0E6A0212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10EFB-EF66-476F-AD58-661F3E537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D09554-AD41-467D-A34B-B385F4F2F114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AA3922E-5A9A-4F37-9E81-AC678CB90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165850"/>
            <a:ext cx="8135938" cy="258763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Основные </a:t>
            </a:r>
            <a:r>
              <a:rPr lang="ru-RU" sz="1200" i="1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факторы пересмотра технологий анализа данных</a:t>
            </a:r>
          </a:p>
        </p:txBody>
      </p:sp>
      <p:grpSp>
        <p:nvGrpSpPr>
          <p:cNvPr id="13314" name="Группа 2"/>
          <p:cNvGrpSpPr>
            <a:grpSpLocks/>
          </p:cNvGrpSpPr>
          <p:nvPr/>
        </p:nvGrpSpPr>
        <p:grpSpPr bwMode="auto">
          <a:xfrm>
            <a:off x="755650" y="1066800"/>
            <a:ext cx="7391400" cy="3606800"/>
            <a:chOff x="0" y="0"/>
            <a:chExt cx="7391400" cy="3606800"/>
          </a:xfrm>
        </p:grpSpPr>
        <p:sp>
          <p:nvSpPr>
            <p:cNvPr id="4" name="Выгнутая влево стрелка 3"/>
            <p:cNvSpPr/>
            <p:nvPr/>
          </p:nvSpPr>
          <p:spPr>
            <a:xfrm>
              <a:off x="0" y="431800"/>
              <a:ext cx="1473200" cy="2616200"/>
            </a:xfrm>
            <a:prstGeom prst="curvedRight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46200" y="0"/>
              <a:ext cx="6045200" cy="914400"/>
            </a:xfrm>
            <a:prstGeom prst="rect">
              <a:avLst/>
            </a:prstGeom>
            <a:solidFill>
              <a:srgbClr val="4F81BD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u="sng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Быстрый рост объема информации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Прямоугольник с двумя вырезанными соседними углами 5"/>
            <p:cNvSpPr/>
            <p:nvPr/>
          </p:nvSpPr>
          <p:spPr>
            <a:xfrm>
              <a:off x="1473200" y="1498600"/>
              <a:ext cx="5435600" cy="2108200"/>
            </a:xfrm>
            <a:prstGeom prst="snip2Same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>
                  <a:solidFill>
                    <a:srgbClr val="953735"/>
                  </a:solidFill>
                  <a:latin typeface="Times New Roman"/>
                  <a:ea typeface="Calibri"/>
                  <a:cs typeface="Times New Roman"/>
                </a:rPr>
                <a:t>Возникновение необходимости пересмотра существующих технологий анализа данных 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092825"/>
            <a:ext cx="8280400" cy="331788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i="1" dirty="0">
                <a:solidFill>
                  <a:srgbClr val="F07F09">
                    <a:tint val="88000"/>
                    <a:satMod val="150000"/>
                  </a:srgbClr>
                </a:solidFill>
              </a:rPr>
              <a:t>Основные факторы пересмотра технологий анализа данных</a:t>
            </a:r>
            <a:endParaRPr lang="ru-RU" sz="1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pSp>
        <p:nvGrpSpPr>
          <p:cNvPr id="14338" name="Группа 2"/>
          <p:cNvGrpSpPr>
            <a:grpSpLocks/>
          </p:cNvGrpSpPr>
          <p:nvPr/>
        </p:nvGrpSpPr>
        <p:grpSpPr bwMode="auto">
          <a:xfrm>
            <a:off x="595313" y="1052513"/>
            <a:ext cx="7921625" cy="3911600"/>
            <a:chOff x="-199758" y="0"/>
            <a:chExt cx="7324458" cy="3911600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635435" y="0"/>
              <a:ext cx="5981397" cy="1117600"/>
            </a:xfrm>
            <a:prstGeom prst="round2DiagRect">
              <a:avLst/>
            </a:prstGeom>
            <a:solidFill>
              <a:srgbClr val="C0504D">
                <a:lumMod val="60000"/>
                <a:lumOff val="40000"/>
              </a:srgbClr>
            </a:solidFill>
            <a:ln w="25400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Основные факторы пересмотра технологий анализа данных</a:t>
              </a:r>
              <a:endParaRPr lang="ru-RU" sz="12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-199758" y="1676400"/>
              <a:ext cx="2383751" cy="17272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Фактор реального времени</a:t>
              </a:r>
              <a:endParaRPr lang="ru-RU" sz="1100" b="1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426184" y="1676400"/>
              <a:ext cx="2272197" cy="2235200"/>
            </a:xfrm>
            <a:prstGeom prst="roundRect">
              <a:avLst/>
            </a:prstGeom>
            <a:solidFill>
              <a:srgbClr val="FFCC99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Наличие специфики открытых предметных областей</a:t>
              </a:r>
              <a:endParaRPr lang="ru-RU" sz="12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940573" y="1676400"/>
              <a:ext cx="2184127" cy="1993900"/>
            </a:xfrm>
            <a:prstGeom prst="roundRect">
              <a:avLst/>
            </a:prstGeom>
            <a:solidFill>
              <a:srgbClr val="FFCC99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Сложный характер объектов управления</a:t>
              </a:r>
              <a:endParaRPr lang="ru-RU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1282748" y="1117600"/>
              <a:ext cx="647311" cy="5588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" name="Прямая со стрелкой 8"/>
            <p:cNvCxnSpPr/>
            <p:nvPr/>
          </p:nvCxnSpPr>
          <p:spPr>
            <a:xfrm>
              <a:off x="3543201" y="1117600"/>
              <a:ext cx="0" cy="5588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" name="Прямая со стрелкой 9"/>
            <p:cNvCxnSpPr/>
            <p:nvPr/>
          </p:nvCxnSpPr>
          <p:spPr>
            <a:xfrm>
              <a:off x="5347161" y="1117600"/>
              <a:ext cx="773545" cy="5588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092825"/>
            <a:ext cx="8183562" cy="331788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i="1" dirty="0">
                <a:solidFill>
                  <a:srgbClr val="F07F09">
                    <a:tint val="88000"/>
                    <a:satMod val="150000"/>
                  </a:srgbClr>
                </a:solidFill>
              </a:rPr>
              <a:t>Основные факторы пересмотра технологий анализа данных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pSp>
        <p:nvGrpSpPr>
          <p:cNvPr id="15362" name="Группа 2"/>
          <p:cNvGrpSpPr>
            <a:grpSpLocks/>
          </p:cNvGrpSpPr>
          <p:nvPr/>
        </p:nvGrpSpPr>
        <p:grpSpPr bwMode="auto">
          <a:xfrm>
            <a:off x="827088" y="571500"/>
            <a:ext cx="7186612" cy="5305425"/>
            <a:chOff x="0" y="0"/>
            <a:chExt cx="6883400" cy="595756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5981731" cy="812881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2540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342900" indent="-342900" fontAlgn="auto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  <a:defRPr/>
              </a:pPr>
              <a:r>
                <a:rPr lang="ru-RU" sz="32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Фактор реального времени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1498600"/>
              <a:ext cx="6883400" cy="4458962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" b="1" u="sng" kern="0" dirty="0">
                <a:solidFill>
                  <a:srgbClr val="000000"/>
                </a:solidFill>
                <a:highlight>
                  <a:srgbClr val="C0C0C0"/>
                </a:highlight>
                <a:latin typeface="Times New Roman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u="sng" kern="0" dirty="0">
                  <a:solidFill>
                    <a:srgbClr val="000000"/>
                  </a:solidFill>
                  <a:highlight>
                    <a:srgbClr val="C0C0C0"/>
                  </a:highlight>
                  <a:latin typeface="Times New Roman"/>
                  <a:ea typeface="Calibri"/>
                  <a:cs typeface="Times New Roman"/>
                </a:rPr>
                <a:t>Причины </a:t>
              </a:r>
              <a:r>
                <a:rPr lang="ru-RU" sz="2600" b="1" u="sng" kern="0" dirty="0">
                  <a:solidFill>
                    <a:srgbClr val="000000"/>
                  </a:solidFill>
                  <a:highlight>
                    <a:srgbClr val="C0C0C0"/>
                  </a:highlight>
                  <a:latin typeface="Times New Roman"/>
                  <a:ea typeface="Calibri"/>
                  <a:cs typeface="Times New Roman"/>
                </a:rPr>
                <a:t>возникновения жестких требований к методам и моделям анализа данных: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>
                  <a:solidFill>
                    <a:srgbClr val="990000"/>
                  </a:solidFill>
                  <a:latin typeface="Times New Roman"/>
                  <a:ea typeface="Calibri"/>
                  <a:cs typeface="Times New Roman"/>
                </a:rPr>
                <a:t>–  значительные объемы данных;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>
                  <a:solidFill>
                    <a:srgbClr val="990000"/>
                  </a:solidFill>
                  <a:latin typeface="Times New Roman"/>
                  <a:ea typeface="Calibri"/>
                  <a:cs typeface="Times New Roman"/>
                </a:rPr>
                <a:t>–  разнородный характер данных;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>
                  <a:solidFill>
                    <a:srgbClr val="990000"/>
                  </a:solidFill>
                  <a:latin typeface="Times New Roman"/>
                  <a:ea typeface="Calibri"/>
                  <a:cs typeface="Times New Roman"/>
                </a:rPr>
                <a:t>–  необходимость обрабатывать данные разнотипными средствами.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419664" y="812881"/>
              <a:ext cx="0" cy="686315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165850"/>
            <a:ext cx="8183562" cy="3302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i="1" dirty="0">
                <a:solidFill>
                  <a:srgbClr val="F07F09">
                    <a:tint val="88000"/>
                    <a:satMod val="150000"/>
                  </a:srgbClr>
                </a:solidFill>
              </a:rPr>
              <a:t>Основные факторы пересмотра технологий анализа данных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pSp>
        <p:nvGrpSpPr>
          <p:cNvPr id="16386" name="Группа 11"/>
          <p:cNvGrpSpPr>
            <a:grpSpLocks/>
          </p:cNvGrpSpPr>
          <p:nvPr/>
        </p:nvGrpSpPr>
        <p:grpSpPr bwMode="auto">
          <a:xfrm>
            <a:off x="1117600" y="509588"/>
            <a:ext cx="6908800" cy="5400675"/>
            <a:chOff x="0" y="0"/>
            <a:chExt cx="7099300" cy="642271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825424" y="2654419"/>
              <a:ext cx="2006466" cy="623014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это в свою очередь породило…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0"/>
              <a:ext cx="7099300" cy="1042133"/>
            </a:xfrm>
            <a:prstGeom prst="rect">
              <a:avLst/>
            </a:prstGeom>
            <a:solidFill>
              <a:srgbClr val="8064A2">
                <a:lumMod val="40000"/>
                <a:lumOff val="60000"/>
              </a:srgbClr>
            </a:solidFill>
            <a:ln w="2540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  <a:defRPr/>
              </a:pPr>
              <a:r>
                <a:rPr lang="ru-RU" sz="28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Специфика открытых предметных областей выразилась в: 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39700" y="1422400"/>
              <a:ext cx="3162300" cy="1041400"/>
            </a:xfrm>
            <a:prstGeom prst="rect">
              <a:avLst/>
            </a:prstGeom>
            <a:solidFill>
              <a:srgbClr val="8064A2">
                <a:lumMod val="60000"/>
                <a:lumOff val="4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i="1" kern="0" dirty="0">
                  <a:solidFill>
                    <a:srgbClr val="000000"/>
                  </a:solidFill>
                  <a:highlight>
                    <a:srgbClr val="808080"/>
                  </a:highlight>
                  <a:latin typeface="Times New Roman"/>
                  <a:ea typeface="Calibri"/>
                  <a:cs typeface="Times New Roman"/>
                </a:rPr>
                <a:t>возможности хранения больших массивов информации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746500" y="1422400"/>
              <a:ext cx="3162300" cy="1765299"/>
            </a:xfrm>
            <a:prstGeom prst="rect">
              <a:avLst/>
            </a:prstGeom>
            <a:solidFill>
              <a:srgbClr val="8064A2">
                <a:lumMod val="60000"/>
                <a:lumOff val="4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i="1" kern="0" dirty="0">
                  <a:solidFill>
                    <a:srgbClr val="000000"/>
                  </a:solidFill>
                  <a:highlight>
                    <a:srgbClr val="808080"/>
                  </a:highlight>
                  <a:latin typeface="Times New Roman"/>
                  <a:ea typeface="Calibri"/>
                  <a:cs typeface="Times New Roman"/>
                </a:rPr>
                <a:t>осознании потребности создания средств автоматического выделения и анализа скрытых зависимостей</a:t>
              </a:r>
              <a:endParaRPr lang="ru-RU" sz="11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 flipH="1">
              <a:off x="1918377" y="1053461"/>
              <a:ext cx="557895" cy="38136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8" name="Прямая со стрелкой 17"/>
            <p:cNvCxnSpPr/>
            <p:nvPr/>
          </p:nvCxnSpPr>
          <p:spPr>
            <a:xfrm>
              <a:off x="4572459" y="1053461"/>
              <a:ext cx="544845" cy="394575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9" name="Стрелка вниз 18"/>
            <p:cNvSpPr/>
            <p:nvPr/>
          </p:nvSpPr>
          <p:spPr>
            <a:xfrm>
              <a:off x="443706" y="2539255"/>
              <a:ext cx="486119" cy="979832"/>
            </a:xfrm>
            <a:prstGeom prst="downArrow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1100" kern="0">
                  <a:solidFill>
                    <a:sysClr val="window" lastClr="FFFFFF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0" name="Прямоугольник с одним вырезанным углом 19"/>
            <p:cNvSpPr/>
            <p:nvPr/>
          </p:nvSpPr>
          <p:spPr>
            <a:xfrm>
              <a:off x="140289" y="3619147"/>
              <a:ext cx="4074920" cy="2803566"/>
            </a:xfrm>
            <a:prstGeom prst="snip1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- потребность создания средств поддержки "открытых" множеств запросов к хранимой информации;</a:t>
              </a:r>
              <a:endParaRPr lang="ru-RU" sz="105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 </a:t>
              </a:r>
              <a:endParaRPr lang="ru-RU" sz="105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- необходимость отхода от традиционной парадигмы хранения и обработки данных средствами </a:t>
              </a:r>
              <a:r>
                <a:rPr lang="ru-RU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СУБД.</a:t>
              </a:r>
              <a:endParaRPr lang="ru-RU" sz="105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092825"/>
            <a:ext cx="8183562" cy="331788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i="1" dirty="0">
                <a:solidFill>
                  <a:srgbClr val="F07F09">
                    <a:tint val="88000"/>
                    <a:satMod val="150000"/>
                  </a:srgbClr>
                </a:solidFill>
              </a:rPr>
              <a:t>Основные факторы пересмотра технологий анализа данных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pSp>
        <p:nvGrpSpPr>
          <p:cNvPr id="17410" name="Группа 2"/>
          <p:cNvGrpSpPr>
            <a:grpSpLocks/>
          </p:cNvGrpSpPr>
          <p:nvPr/>
        </p:nvGrpSpPr>
        <p:grpSpPr bwMode="auto">
          <a:xfrm>
            <a:off x="1174750" y="774700"/>
            <a:ext cx="7285038" cy="4741863"/>
            <a:chOff x="0" y="0"/>
            <a:chExt cx="7285682" cy="474253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7285682" cy="914529"/>
            </a:xfrm>
            <a:prstGeom prst="rect">
              <a:avLst/>
            </a:prstGeom>
            <a:solidFill>
              <a:srgbClr val="FFCC66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  <a:defRPr/>
              </a:pPr>
              <a:r>
                <a:rPr lang="ru-RU" sz="28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Сложный характер объектов управления</a:t>
              </a:r>
              <a:endParaRPr lang="ru-RU" sz="12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88908" y="990740"/>
              <a:ext cx="596953" cy="901827"/>
            </a:xfrm>
            <a:prstGeom prst="downArrow">
              <a:avLst/>
            </a:prstGeom>
            <a:solidFill>
              <a:srgbClr val="C0504D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23964" y="990740"/>
              <a:ext cx="1828962" cy="82561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предопределяет ограниченность: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Прямоугольник с одним вырезанным углом 6"/>
            <p:cNvSpPr/>
            <p:nvPr/>
          </p:nvSpPr>
          <p:spPr>
            <a:xfrm>
              <a:off x="76207" y="1994181"/>
              <a:ext cx="6528377" cy="2748351"/>
            </a:xfrm>
            <a:prstGeom prst="snip1Rect">
              <a:avLst/>
            </a:prstGeom>
            <a:solidFill>
              <a:srgbClr val="FFCC66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- традиционных моделей и методов теории управления;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- интеллектуальных систем 1-го поколения (экспертных систем продукционного типа).</a:t>
              </a:r>
              <a:endParaRPr lang="ru-RU" sz="11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1C0E8AE-9058-44B9-9910-E058094CD05A}"/>
</file>

<file path=customXml/itemProps2.xml><?xml version="1.0" encoding="utf-8"?>
<ds:datastoreItem xmlns:ds="http://schemas.openxmlformats.org/officeDocument/2006/customXml" ds:itemID="{CFD61DDB-2939-421B-BC7F-4150D441A9F5}"/>
</file>

<file path=customXml/itemProps3.xml><?xml version="1.0" encoding="utf-8"?>
<ds:datastoreItem xmlns:ds="http://schemas.openxmlformats.org/officeDocument/2006/customXml" ds:itemID="{9355DA56-A0B4-40B8-9346-09148FFE7B55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228</TotalTime>
  <Words>114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Verdana</vt:lpstr>
      <vt:lpstr>Arial</vt:lpstr>
      <vt:lpstr>Wingdings 2</vt:lpstr>
      <vt:lpstr>Calibri</vt:lpstr>
      <vt:lpstr>Times New Roman</vt:lpstr>
      <vt:lpstr>Symbol</vt:lpstr>
      <vt:lpstr>Аспект</vt:lpstr>
      <vt:lpstr>Аспект</vt:lpstr>
      <vt:lpstr>Аспект</vt:lpstr>
      <vt:lpstr>Аспект</vt:lpstr>
      <vt:lpstr>Аспект</vt:lpstr>
      <vt:lpstr>Основные факторы пересмотра технологий анализа данных</vt:lpstr>
      <vt:lpstr>Основные факторы пересмотра технологий анализа данных</vt:lpstr>
      <vt:lpstr>Основные факторы пересмотра технологий анализа данных</vt:lpstr>
      <vt:lpstr>Основные факторы пересмотра технологий анализа данных</vt:lpstr>
      <vt:lpstr>Основные факторы пересмотра технологий анализа данных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Факторы пересмотра технологий АД</dc:subject>
  <dc:creator>ЦИФРА</dc:creator>
  <cp:lastModifiedBy>user</cp:lastModifiedBy>
  <cp:revision>14</cp:revision>
  <dcterms:created xsi:type="dcterms:W3CDTF">2015-02-17T09:28:35Z</dcterms:created>
  <dcterms:modified xsi:type="dcterms:W3CDTF">2015-05-20T09:10:55Z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